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embeddedFontLst>
    <p:embeddedFont>
      <p:font typeface="Playfair Display" pitchFamily="2" charset="77"/>
      <p:regular r:id="rId39"/>
      <p:bold r:id="rId40"/>
      <p:italic r:id="rId41"/>
      <p:boldItalic r:id="rId42"/>
    </p:embeddedFont>
    <p:embeddedFont>
      <p:font typeface="PT Serif" panose="020A0603040505020204" pitchFamily="18" charset="77"/>
      <p:regular r:id="rId43"/>
      <p:bold r:id="rId44"/>
      <p:italic r:id="rId45"/>
      <p:boldItalic r:id="rId46"/>
    </p:embeddedFont>
    <p:embeddedFont>
      <p:font typeface="Trebuchet MS" panose="020B0703020202090204" pitchFamily="34" charset="0"/>
      <p:regular r:id="rId47"/>
      <p:bold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6d91bf10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6d91bf10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d91bf10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d91bf10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f28c71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f28c71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f28c715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f28c715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f28c715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f28c715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f28c715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6f28c715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d91bf10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6d91bf10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6d91bf10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6d91bf10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d91bf10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d91bf10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f28c7151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f28c7151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6d91bf10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06d91bf10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f28c7151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f28c7151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f28c7151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6f28c7151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6f28c7151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6f28c7151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f28c7151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f28c7151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6f28c715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6f28c715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6f28c715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6f28c715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6f28c715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6f28c715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6f28c715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6f28c715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f28c715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f28c7151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f28c7151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f28c7151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6d91bf10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6d91bf10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6f28c715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6f28c715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f28c7151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f28c7151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f28c7151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6f28c7151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f28c7151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6f28c7151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596cf46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596cf46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f28c7151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6f28c7151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d91bf10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d91bf10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6d91bf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6d91bf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6d91bf10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6d91bf10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57c60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57c605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d91bf10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d91bf10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68800" y="1991813"/>
            <a:ext cx="5606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ack">
  <p:cSld name="BLANK_1">
    <p:bg>
      <p:bgPr>
        <a:solidFill>
          <a:srgbClr val="00000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36250" y="1321393"/>
            <a:ext cx="871500" cy="868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593400" y="1391925"/>
            <a:ext cx="1957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6000">
              <a:solidFill>
                <a:srgbClr val="B7B7B7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970212" y="1200150"/>
            <a:ext cx="3496500" cy="29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77288" y="1200150"/>
            <a:ext cx="3496500" cy="29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38590" y="1200150"/>
            <a:ext cx="24711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3336450" y="1200150"/>
            <a:ext cx="24711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3"/>
          </p:nvPr>
        </p:nvSpPr>
        <p:spPr>
          <a:xfrm>
            <a:off x="5934310" y="1200150"/>
            <a:ext cx="24711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sz="1200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1768800" y="1761313"/>
            <a:ext cx="5606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 Rates Overview</a:t>
            </a: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4294967295"/>
          </p:nvPr>
        </p:nvSpPr>
        <p:spPr>
          <a:xfrm>
            <a:off x="1620900" y="3134934"/>
            <a:ext cx="5902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Haoyu Wang, Ziyu Wang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body" idx="4294967295"/>
          </p:nvPr>
        </p:nvSpPr>
        <p:spPr>
          <a:xfrm>
            <a:off x="930450" y="2250150"/>
            <a:ext cx="7283100" cy="15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i="1" dirty="0"/>
              <a:t>Suicide &amp; Mental health issues</a:t>
            </a:r>
            <a:endParaRPr sz="2900" i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/>
              <a:t>                                   (Depression, alcohol use disorder, </a:t>
            </a:r>
            <a:r>
              <a:rPr lang="en" sz="1500" i="1" dirty="0" err="1"/>
              <a:t>etc</a:t>
            </a:r>
            <a:r>
              <a:rPr lang="en" sz="1500" i="1" dirty="0"/>
              <a:t>)</a:t>
            </a:r>
            <a:endParaRPr sz="1500" i="1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2B0A7CF4-B1B4-05F0-68A6-860D6A4C4CD0}"/>
              </a:ext>
            </a:extLst>
          </p:cNvPr>
          <p:cNvSpPr txBox="1">
            <a:spLocks/>
          </p:cNvSpPr>
          <p:nvPr/>
        </p:nvSpPr>
        <p:spPr>
          <a:xfrm>
            <a:off x="388950" y="330062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/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1619700" y="2256597"/>
            <a:ext cx="59046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Country happiness rank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00" y="307363"/>
            <a:ext cx="7290812" cy="45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body" idx="4294967295"/>
          </p:nvPr>
        </p:nvSpPr>
        <p:spPr>
          <a:xfrm>
            <a:off x="589975" y="3417450"/>
            <a:ext cx="240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Happiest country</a:t>
            </a:r>
            <a:endParaRPr i="1"/>
          </a:p>
        </p:txBody>
      </p:sp>
      <p:cxnSp>
        <p:nvCxnSpPr>
          <p:cNvPr id="138" name="Google Shape;138;p23"/>
          <p:cNvCxnSpPr/>
          <p:nvPr/>
        </p:nvCxnSpPr>
        <p:spPr>
          <a:xfrm>
            <a:off x="1652175" y="3899400"/>
            <a:ext cx="11400" cy="4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838" y="318075"/>
            <a:ext cx="7062315" cy="45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body" idx="4294967295"/>
          </p:nvPr>
        </p:nvSpPr>
        <p:spPr>
          <a:xfrm>
            <a:off x="4935000" y="628875"/>
            <a:ext cx="240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Least happy country</a:t>
            </a:r>
            <a:endParaRPr i="1"/>
          </a:p>
        </p:txBody>
      </p:sp>
      <p:cxnSp>
        <p:nvCxnSpPr>
          <p:cNvPr id="146" name="Google Shape;146;p24"/>
          <p:cNvCxnSpPr/>
          <p:nvPr/>
        </p:nvCxnSpPr>
        <p:spPr>
          <a:xfrm>
            <a:off x="7266600" y="975225"/>
            <a:ext cx="291900" cy="13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13" y="284988"/>
            <a:ext cx="7087775" cy="4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75" y="310375"/>
            <a:ext cx="7011459" cy="4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00" y="293463"/>
            <a:ext cx="7069599" cy="45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38" y="310388"/>
            <a:ext cx="7022125" cy="4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>
            <a:spLocks noGrp="1"/>
          </p:cNvSpPr>
          <p:nvPr>
            <p:ph type="body" idx="4294967295"/>
          </p:nvPr>
        </p:nvSpPr>
        <p:spPr>
          <a:xfrm>
            <a:off x="6776750" y="1079576"/>
            <a:ext cx="2407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Happiest country</a:t>
            </a:r>
            <a:endParaRPr i="1"/>
          </a:p>
        </p:txBody>
      </p:sp>
      <p:cxnSp>
        <p:nvCxnSpPr>
          <p:cNvPr id="178" name="Google Shape;178;p29"/>
          <p:cNvCxnSpPr/>
          <p:nvPr/>
        </p:nvCxnSpPr>
        <p:spPr>
          <a:xfrm rot="10800000" flipH="1">
            <a:off x="7986500" y="770225"/>
            <a:ext cx="11400" cy="4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body" idx="4294967295"/>
          </p:nvPr>
        </p:nvSpPr>
        <p:spPr>
          <a:xfrm>
            <a:off x="737700" y="1849050"/>
            <a:ext cx="7668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More pressure for making a living</a:t>
            </a:r>
            <a:endParaRPr sz="2500"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V.s.</a:t>
            </a:r>
            <a:endParaRPr sz="2500"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Difficult to collect data from underdeveloped countries</a:t>
            </a:r>
            <a:endParaRPr sz="2500" i="1"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3D1E2E54-74D5-76D8-B880-B8A5E2D3F9B8}"/>
              </a:ext>
            </a:extLst>
          </p:cNvPr>
          <p:cNvSpPr txBox="1">
            <a:spLocks/>
          </p:cNvSpPr>
          <p:nvPr/>
        </p:nvSpPr>
        <p:spPr>
          <a:xfrm>
            <a:off x="388950" y="330062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/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dive in a little bit.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body" idx="4294967295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Discovered the variables that affect the suicide rates</a:t>
            </a:r>
            <a:endParaRPr i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Researched the reasons behind those phenomena</a:t>
            </a:r>
            <a:endParaRPr i="1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4294967295"/>
          </p:nvPr>
        </p:nvSpPr>
        <p:spPr>
          <a:xfrm>
            <a:off x="947100" y="2161800"/>
            <a:ext cx="7249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</a:rPr>
              <a:t>Millions of lives have been taken by the virus</a:t>
            </a:r>
            <a:endParaRPr i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</a:rPr>
              <a:t>Countless families fell into pieces because of the loss of loved ones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explanation of the concept of generation.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1251600" y="975550"/>
            <a:ext cx="6640800" cy="3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Greatest Generation — born 1901-1924</a:t>
            </a:r>
            <a:endParaRPr sz="1050" b="1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Also known as the G.I. Generation</a:t>
            </a:r>
            <a:endParaRPr sz="1050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Silent Generation — born 1925-1945</a:t>
            </a:r>
            <a:endParaRPr sz="1050" b="1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Baby Boomer Generation — born 1946-1964</a:t>
            </a:r>
            <a:endParaRPr sz="1050" b="1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Generation X — born 1965-1980</a:t>
            </a:r>
            <a:endParaRPr sz="1050" b="1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Generation Y — born 1981-1996</a:t>
            </a:r>
            <a:endParaRPr sz="1050" b="1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demographic is more commonly referred to as “Millennials” because they became adults at the turn of the millennium. </a:t>
            </a:r>
            <a:endParaRPr sz="1050">
              <a:solidFill>
                <a:srgbClr val="2523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050" b="1">
                <a:solidFill>
                  <a:srgbClr val="2523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Generation Z — born 1997-2012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4294967295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bar chart of suicide number between different generation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175" y="1100903"/>
            <a:ext cx="6264899" cy="379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Suicide number of returned soilders and citizens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401" y="922050"/>
            <a:ext cx="2946225" cy="37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GDP per Capita with suicide rate change over time 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7231550" y="1100900"/>
            <a:ext cx="1555800" cy="3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It is a common assumption that wealth is an essential source of happiness. Thus, we assume a growth trend of economic will result in the</a:t>
            </a:r>
            <a:r>
              <a:rPr lang="en" sz="1200">
                <a:solidFill>
                  <a:srgbClr val="1D1D1B"/>
                </a:solidFill>
              </a:rPr>
              <a:t> </a:t>
            </a:r>
            <a:r>
              <a:rPr lang="en" sz="1200"/>
              <a:t>decreasing of the suicide rate. And we can </a:t>
            </a:r>
            <a:r>
              <a:rPr lang="en" sz="1200">
                <a:solidFill>
                  <a:srgbClr val="1D1D1B"/>
                </a:solidFill>
              </a:rPr>
              <a:t>see</a:t>
            </a:r>
            <a:r>
              <a:rPr lang="en" sz="1200"/>
              <a:t> in the visualization that the suicide rate keep dropping since 1995 while the GDP per Capita has maintained a growth trend. Here, we can infer that the increasement of personal wealth have a positive effect on reducing the suicide rate.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3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75" y="979386"/>
            <a:ext cx="6640799" cy="359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pattern of suicide rate with GDP per Capita 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4401825" y="1523700"/>
            <a:ext cx="4441800" cy="23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We can see the number of suicide number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keep growing even though these countries’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GDP per Capita are growing. We can find a common phenomenon of these two countries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that living expenses and pressure are pretty high</a:t>
            </a:r>
            <a:endParaRPr sz="15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1" y="1031725"/>
            <a:ext cx="3228500" cy="338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pattern of suicide rate with GDP per Capita 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1821975" y="3350175"/>
            <a:ext cx="5393400" cy="21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on the other hand, the Russia and Germany’s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total suicide number keep dropping as the growth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 GDP per Capita.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75" y="939675"/>
            <a:ext cx="2168650" cy="22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38" y="939675"/>
            <a:ext cx="2228024" cy="22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Manipulation</a:t>
            </a:r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25" y="1272971"/>
            <a:ext cx="6136902" cy="32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Manipulation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5" y="1284025"/>
            <a:ext cx="8134884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59" y="1184275"/>
            <a:ext cx="6322278" cy="35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1620900" y="2326294"/>
            <a:ext cx="5902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>
                <a:solidFill>
                  <a:srgbClr val="FFFFFF"/>
                </a:solidFill>
              </a:rPr>
              <a:t>703,000</a:t>
            </a:r>
            <a:endParaRPr sz="6000" i="1"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1233750" y="3411550"/>
            <a:ext cx="667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people commit suicide worldwide each year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based on American Foundation for Suicide Prevention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630900" y="617169"/>
            <a:ext cx="1882200" cy="188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4097357" y="1084062"/>
            <a:ext cx="949283" cy="950125"/>
            <a:chOff x="5941025" y="3634400"/>
            <a:chExt cx="467650" cy="467650"/>
          </a:xfrm>
        </p:grpSpPr>
        <p:sp>
          <p:nvSpPr>
            <p:cNvPr id="68" name="Google Shape;68;p1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4294967295"/>
          </p:nvPr>
        </p:nvSpPr>
        <p:spPr>
          <a:xfrm rot="-750428">
            <a:off x="3138239" y="1136343"/>
            <a:ext cx="3097507" cy="950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i="1" dirty="0">
                <a:latin typeface="PT Serif"/>
                <a:ea typeface="PT Serif"/>
                <a:cs typeface="PT Serif"/>
                <a:sym typeface="PT Serif"/>
              </a:rPr>
              <a:t>？</a:t>
            </a:r>
            <a:endParaRPr sz="20000" b="1" i="1"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78" y="1100900"/>
            <a:ext cx="6963174" cy="37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712" y="1272975"/>
            <a:ext cx="5894574" cy="356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50" y="1100900"/>
            <a:ext cx="6864894" cy="37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77" y="1100900"/>
            <a:ext cx="6873058" cy="37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 Chart of Suicide Rate Change over Time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13" y="1085638"/>
            <a:ext cx="5675976" cy="34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ctrTitle" idx="4294967295"/>
          </p:nvPr>
        </p:nvSpPr>
        <p:spPr>
          <a:xfrm>
            <a:off x="1620900" y="2326294"/>
            <a:ext cx="5902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>
                <a:solidFill>
                  <a:srgbClr val="FFFFFF"/>
                </a:solidFill>
              </a:rPr>
              <a:t>Summary</a:t>
            </a:r>
            <a:endParaRPr sz="6000" i="1">
              <a:solidFill>
                <a:srgbClr val="FFFFFF"/>
              </a:solidFill>
            </a:endParaRPr>
          </a:p>
        </p:txBody>
      </p:sp>
      <p:sp>
        <p:nvSpPr>
          <p:cNvPr id="320" name="Google Shape;320;p47"/>
          <p:cNvSpPr txBox="1">
            <a:spLocks noGrp="1"/>
          </p:cNvSpPr>
          <p:nvPr>
            <p:ph type="subTitle" idx="4294967295"/>
          </p:nvPr>
        </p:nvSpPr>
        <p:spPr>
          <a:xfrm>
            <a:off x="1620900" y="3411559"/>
            <a:ext cx="5902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will be always someone there for you, so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 NOT GIVE UP!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3630900" y="617169"/>
            <a:ext cx="1882200" cy="188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47"/>
          <p:cNvGrpSpPr/>
          <p:nvPr/>
        </p:nvGrpSpPr>
        <p:grpSpPr>
          <a:xfrm>
            <a:off x="4097357" y="1084062"/>
            <a:ext cx="949283" cy="950125"/>
            <a:chOff x="5941025" y="3634400"/>
            <a:chExt cx="467650" cy="467650"/>
          </a:xfrm>
        </p:grpSpPr>
        <p:sp>
          <p:nvSpPr>
            <p:cNvPr id="323" name="Google Shape;323;p4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47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ctrTitle" idx="4294967295"/>
          </p:nvPr>
        </p:nvSpPr>
        <p:spPr>
          <a:xfrm>
            <a:off x="1802250" y="2839656"/>
            <a:ext cx="55395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999999"/>
                </a:solidFill>
              </a:rPr>
              <a:t>Any questions?</a:t>
            </a:r>
            <a:endParaRPr sz="2400" i="1">
              <a:solidFill>
                <a:srgbClr val="999999"/>
              </a:solidFill>
            </a:endParaRPr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4294967295"/>
          </p:nvPr>
        </p:nvSpPr>
        <p:spPr>
          <a:xfrm>
            <a:off x="1802250" y="1951625"/>
            <a:ext cx="5539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sz="4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6" name="Google Shape;336;p48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1482718" y="2161800"/>
            <a:ext cx="6178564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1. Discovered the variables that affect the suicide rates</a:t>
            </a:r>
            <a:endParaRPr i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2. Researched the reasons behind those phenomena</a:t>
            </a:r>
            <a:endParaRPr i="1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87;p16">
            <a:extLst>
              <a:ext uri="{FF2B5EF4-FFF2-40B4-BE49-F238E27FC236}">
                <a16:creationId xmlns:a16="http://schemas.microsoft.com/office/drawing/2014/main" id="{872D7AFF-E8C5-A870-B5E0-616EB198FA60}"/>
              </a:ext>
            </a:extLst>
          </p:cNvPr>
          <p:cNvSpPr txBox="1">
            <a:spLocks/>
          </p:cNvSpPr>
          <p:nvPr/>
        </p:nvSpPr>
        <p:spPr>
          <a:xfrm>
            <a:off x="388950" y="330062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/>
              <a:t>Goals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767000" y="1038150"/>
            <a:ext cx="37461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i="1">
                <a:latin typeface="Playfair Display"/>
                <a:ea typeface="Playfair Display"/>
                <a:cs typeface="Playfair Display"/>
                <a:sym typeface="Playfair Display"/>
              </a:rPr>
              <a:t>Suicide Rates Overview </a:t>
            </a:r>
            <a:r>
              <a:rPr lang="en" sz="2000" b="1" i="1">
                <a:latin typeface="Playfair Display"/>
                <a:ea typeface="Playfair Display"/>
                <a:cs typeface="Playfair Display"/>
                <a:sym typeface="Playfair Display"/>
              </a:rPr>
              <a:t>1985 to 2016</a:t>
            </a:r>
            <a:endParaRPr sz="20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Suicides number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Suicide number/100k Pop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GDP for the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GDP per capita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Datasets</a:t>
            </a:r>
            <a:endParaRPr sz="2000"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2"/>
          </p:nvPr>
        </p:nvSpPr>
        <p:spPr>
          <a:xfrm>
            <a:off x="4975076" y="1100900"/>
            <a:ext cx="38820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i="1">
                <a:latin typeface="Playfair Display"/>
                <a:ea typeface="Playfair Display"/>
                <a:cs typeface="Playfair Display"/>
                <a:sym typeface="Playfair Display"/>
              </a:rPr>
              <a:t>World Happiness Report</a:t>
            </a:r>
            <a:endParaRPr sz="24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i="1">
                <a:latin typeface="Playfair Display"/>
                <a:ea typeface="Playfair Display"/>
                <a:cs typeface="Playfair Display"/>
                <a:sym typeface="Playfair Display"/>
              </a:rPr>
              <a:t>2015</a:t>
            </a:r>
            <a:endParaRPr sz="20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Happiness rank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Happiness score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Analysis Aspects &amp; Assumptions</a:t>
            </a:r>
            <a:endParaRPr sz="2000"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▣"/>
            </a:pPr>
            <a:r>
              <a:rPr lang="en" dirty="0"/>
              <a:t>Age &amp; Gender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▣"/>
            </a:pPr>
            <a:r>
              <a:rPr lang="en" dirty="0"/>
              <a:t>Happiness Rate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▣"/>
            </a:pPr>
            <a:r>
              <a:rPr lang="en" dirty="0"/>
              <a:t>Generation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▣"/>
            </a:pPr>
            <a:r>
              <a:rPr lang="en" dirty="0"/>
              <a:t>GDP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1619700" y="2193298"/>
            <a:ext cx="5904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Age and gender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338" y="310213"/>
            <a:ext cx="7073325" cy="45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902050" y="474025"/>
            <a:ext cx="1782600" cy="4523100"/>
          </a:xfrm>
          <a:prstGeom prst="rect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2365250" y="474050"/>
            <a:ext cx="3319500" cy="4523100"/>
          </a:xfrm>
          <a:prstGeom prst="rect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4976050" y="805148"/>
            <a:ext cx="4750500" cy="8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3-4 times easier 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to commit suicide for male</a:t>
            </a:r>
            <a:endParaRPr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body" idx="4294967295"/>
          </p:nvPr>
        </p:nvSpPr>
        <p:spPr>
          <a:xfrm>
            <a:off x="937500" y="1773750"/>
            <a:ext cx="72690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Traditional male gender roles discourage emotional expression</a:t>
            </a:r>
            <a:endParaRPr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More likely for male to get mental illness</a:t>
            </a:r>
            <a:endParaRPr i="1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4361100" y="2298550"/>
            <a:ext cx="421800" cy="89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33536047-91E0-7105-5C26-73BBFDA9DBEF}"/>
              </a:ext>
            </a:extLst>
          </p:cNvPr>
          <p:cNvSpPr txBox="1">
            <a:spLocks/>
          </p:cNvSpPr>
          <p:nvPr/>
        </p:nvSpPr>
        <p:spPr>
          <a:xfrm>
            <a:off x="388950" y="330062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/>
              <a:t>Extension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558</Words>
  <Application>Microsoft Macintosh PowerPoint</Application>
  <PresentationFormat>On-screen Show (16:9)</PresentationFormat>
  <Paragraphs>137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Playfair Display</vt:lpstr>
      <vt:lpstr>PT Serif</vt:lpstr>
      <vt:lpstr>Arial</vt:lpstr>
      <vt:lpstr>Trebuchet MS</vt:lpstr>
      <vt:lpstr>Times New Roman</vt:lpstr>
      <vt:lpstr>Portia template</vt:lpstr>
      <vt:lpstr>Suicide Rates Overview</vt:lpstr>
      <vt:lpstr>PowerPoint Presentation</vt:lpstr>
      <vt:lpstr>703,000</vt:lpstr>
      <vt:lpstr>PowerPoint Presentation</vt:lpstr>
      <vt:lpstr>Datasets</vt:lpstr>
      <vt:lpstr>Analysis Aspects &amp; Assumptions</vt:lpstr>
      <vt:lpstr> Age and gender</vt:lpstr>
      <vt:lpstr>3-4 times easier  to commit suicide for male</vt:lpstr>
      <vt:lpstr>PowerPoint Presentation</vt:lpstr>
      <vt:lpstr>PowerPoint Presentation</vt:lpstr>
      <vt:lpstr> 2. Country happiness rank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Generation</vt:lpstr>
      <vt:lpstr>A explanation of the concept of generation.</vt:lpstr>
      <vt:lpstr>PowerPoint Presentation</vt:lpstr>
      <vt:lpstr>Suicide number of returned soilders and citizens</vt:lpstr>
      <vt:lpstr>4. GDP</vt:lpstr>
      <vt:lpstr>Global GDP per Capita with suicide rate change over time </vt:lpstr>
      <vt:lpstr>Different pattern of suicide rate with GDP per Capita </vt:lpstr>
      <vt:lpstr>Different pattern of suicide rate with GDP per Capita </vt:lpstr>
      <vt:lpstr>Data Frame Manipulation</vt:lpstr>
      <vt:lpstr>Data Frame Manipulation</vt:lpstr>
      <vt:lpstr>Clustering Result </vt:lpstr>
      <vt:lpstr>Clustering Visualization</vt:lpstr>
      <vt:lpstr>PowerPoint Presentation</vt:lpstr>
      <vt:lpstr>PowerPoint Presentation</vt:lpstr>
      <vt:lpstr>PowerPoint Presentation</vt:lpstr>
      <vt:lpstr>Bump Chart of Suicide Rate Change over Time</vt:lpstr>
      <vt:lpstr>Summary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 Rates Overview</dc:title>
  <cp:lastModifiedBy>Ziyu Wang</cp:lastModifiedBy>
  <cp:revision>2</cp:revision>
  <dcterms:modified xsi:type="dcterms:W3CDTF">2023-03-15T21:27:04Z</dcterms:modified>
</cp:coreProperties>
</file>